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47"/>
  </p:normalViewPr>
  <p:slideViewPr>
    <p:cSldViewPr snapToGrid="0" snapToObjects="1">
      <p:cViewPr varScale="1">
        <p:scale>
          <a:sx n="187" d="100"/>
          <a:sy n="187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421d6b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421d6b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421d6b5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421d6b5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3823a7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3823a7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3823a7b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3823a7b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3823a7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3823a7b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3823a7b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3823a7b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823a7b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3823a7b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421d6b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421d6b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</a:t>
            </a:r>
            <a:r>
              <a:rPr lang="en-US" dirty="0" smtClean="0"/>
              <a:t>C</a:t>
            </a:r>
            <a:r>
              <a:rPr lang="en" dirty="0" smtClean="0"/>
              <a:t>E </a:t>
            </a:r>
            <a:r>
              <a:rPr lang="en-US" dirty="0" smtClean="0"/>
              <a:t>P</a:t>
            </a:r>
            <a:r>
              <a:rPr lang="en" dirty="0" smtClean="0"/>
              <a:t>5</a:t>
            </a:r>
            <a:r>
              <a:rPr lang="en-US" dirty="0" smtClean="0"/>
              <a:t>2</a:t>
            </a:r>
            <a:r>
              <a:rPr lang="en" dirty="0" smtClean="0"/>
              <a:t>0 </a:t>
            </a:r>
            <a:r>
              <a:rPr lang="en-US" dirty="0" smtClean="0"/>
              <a:t>Week 5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</a:t>
            </a:r>
            <a:r>
              <a:rPr lang="en" dirty="0"/>
              <a:t>++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87274"/>
            <a:ext cx="8520600" cy="572700"/>
          </a:xfrm>
        </p:spPr>
        <p:txBody>
          <a:bodyPr/>
          <a:lstStyle/>
          <a:p>
            <a:r>
              <a:rPr lang="en-US" dirty="0" smtClean="0"/>
              <a:t>Linus Torvalds on C++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15998"/>
            <a:ext cx="5126933" cy="2641602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C++ is a horrible language. It's made more horrible by the fact that a lot of substandard programmers use it, to the point where it's much much easier to generate total and utter crap with it. Quite frankly, even if the choice of C were to do *nothing* but keep the C++ programmers out, that in itself would be a huge reason to use 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55" y="1092788"/>
            <a:ext cx="2941092" cy="1633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844" y="3765056"/>
            <a:ext cx="8140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I've come to the conclusion that any programmer that would prefer the project to be in C++ over C is likely a programmer that I really *would* prefer to piss off, so that he doesn't come and screw up any project I'm involved with.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13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8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Usage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25" y="593675"/>
            <a:ext cx="5980998" cy="44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5358400" y="1602800"/>
            <a:ext cx="223500" cy="223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 flipH="1">
            <a:off x="5001591" y="1415975"/>
            <a:ext cx="223500" cy="223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514900" y="1175350"/>
            <a:ext cx="2475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is more popular in Github projects,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people have more questions about C++.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430100" y="4114925"/>
            <a:ext cx="26454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http://www.dataists.com/2010/12/ranking-the-popularity-of-programming-langauges/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67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Expressivity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6034"/>
            <a:ext cx="9144000" cy="310168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39475" y="4456325"/>
            <a:ext cx="8103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http://redmonk.com/dberkholz/2013/03/25/programming-languages-ranked-by-expressiveness/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7671400" y="3425525"/>
            <a:ext cx="400800" cy="501300"/>
          </a:xfrm>
          <a:prstGeom prst="ellipse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045100" y="3425525"/>
            <a:ext cx="400800" cy="501300"/>
          </a:xfrm>
          <a:prstGeom prst="ellipse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488000" y="771000"/>
            <a:ext cx="4440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is it productivity?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is slightly more expressive than 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variability in expressive languages.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expressive languages are the least used.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9" y="0"/>
            <a:ext cx="68611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653675" y="169600"/>
            <a:ext cx="2127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languages come and go.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977150" y="1008200"/>
            <a:ext cx="2127900" cy="1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good ideas stick around, evolve, and appear in other languages.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7203875" y="2390100"/>
            <a:ext cx="18213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know what language you will be using 10 years from now.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r="19923" b="64542"/>
          <a:stretch/>
        </p:blipFill>
        <p:spPr>
          <a:xfrm>
            <a:off x="0" y="2108250"/>
            <a:ext cx="9143999" cy="303525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77150" y="246300"/>
            <a:ext cx="5641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 there was Flow-matic, Lisp, and Fortran, ...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27675" y="1776475"/>
            <a:ext cx="2512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 Hopper (Navy, EMCC)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75" y="705525"/>
            <a:ext cx="1696400" cy="11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887" y="705525"/>
            <a:ext cx="1365267" cy="11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2918387" y="1776475"/>
            <a:ext cx="1988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McCarthy (MIT)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l="49072" t="3134" r="2239" b="21524"/>
          <a:stretch/>
        </p:blipFill>
        <p:spPr>
          <a:xfrm>
            <a:off x="5834325" y="705525"/>
            <a:ext cx="1067400" cy="11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758128" y="1776475"/>
            <a:ext cx="1696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Backus (IBM)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203100" y="2313150"/>
            <a:ext cx="1468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 (functional)</a:t>
            </a:r>
            <a:endParaRPr b="1"/>
          </a:p>
        </p:txBody>
      </p:sp>
      <p:sp>
        <p:nvSpPr>
          <p:cNvPr id="97" name="Google Shape;97;p17"/>
          <p:cNvSpPr txBox="1"/>
          <p:nvPr/>
        </p:nvSpPr>
        <p:spPr>
          <a:xfrm>
            <a:off x="1438950" y="2110525"/>
            <a:ext cx="150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Business</a:t>
            </a:r>
            <a:endParaRPr b="1"/>
          </a:p>
        </p:txBody>
      </p:sp>
      <p:sp>
        <p:nvSpPr>
          <p:cNvPr id="98" name="Google Shape;98;p17"/>
          <p:cNvSpPr txBox="1"/>
          <p:nvPr/>
        </p:nvSpPr>
        <p:spPr>
          <a:xfrm>
            <a:off x="5404350" y="2199775"/>
            <a:ext cx="23580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Science and Engineering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(imperative, procedural)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l="9360" t="-539" r="13597" b="43731"/>
          <a:stretch/>
        </p:blipFill>
        <p:spPr>
          <a:xfrm>
            <a:off x="0" y="0"/>
            <a:ext cx="9305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7328300" y="2417850"/>
            <a:ext cx="3234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970300" y="1669450"/>
            <a:ext cx="4779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51700" y="4835700"/>
            <a:ext cx="5181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557675" y="1839025"/>
            <a:ext cx="3234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317" y="715817"/>
            <a:ext cx="1349236" cy="7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808838" y="238600"/>
            <a:ext cx="2624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Ole-Johan Dahl and Kristen Nygaard</a:t>
            </a:r>
            <a:endParaRPr sz="1200"/>
          </a:p>
        </p:txBody>
      </p:sp>
      <p:sp>
        <p:nvSpPr>
          <p:cNvPr id="110" name="Google Shape;110;p18"/>
          <p:cNvSpPr txBox="1"/>
          <p:nvPr/>
        </p:nvSpPr>
        <p:spPr>
          <a:xfrm>
            <a:off x="3317025" y="1802625"/>
            <a:ext cx="150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 Oriented!</a:t>
            </a:r>
            <a:endParaRPr b="1"/>
          </a:p>
        </p:txBody>
      </p:sp>
      <p:sp>
        <p:nvSpPr>
          <p:cNvPr id="111" name="Google Shape;111;p18"/>
          <p:cNvSpPr txBox="1"/>
          <p:nvPr/>
        </p:nvSpPr>
        <p:spPr>
          <a:xfrm>
            <a:off x="7557675" y="1285425"/>
            <a:ext cx="150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Types, pointers, ...</a:t>
            </a:r>
            <a:endParaRPr b="1"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l="46700" r="28055" b="50448"/>
          <a:stretch/>
        </p:blipFill>
        <p:spPr>
          <a:xfrm>
            <a:off x="7823899" y="2239150"/>
            <a:ext cx="864670" cy="10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7747694" y="3292000"/>
            <a:ext cx="1440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Dennis Ritchie (Bell Labs)</a:t>
            </a:r>
            <a:endParaRPr sz="1200"/>
          </a:p>
        </p:txBody>
      </p:sp>
      <p:sp>
        <p:nvSpPr>
          <p:cNvPr id="114" name="Google Shape;114;p18"/>
          <p:cNvSpPr txBox="1"/>
          <p:nvPr/>
        </p:nvSpPr>
        <p:spPr>
          <a:xfrm>
            <a:off x="8266525" y="4807200"/>
            <a:ext cx="708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1985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021400" y="2725650"/>
            <a:ext cx="8025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UNIX!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18855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l="7577" t="28284" r="13076" b="11109"/>
          <a:stretch/>
        </p:blipFill>
        <p:spPr>
          <a:xfrm>
            <a:off x="3386675" y="330975"/>
            <a:ext cx="5441751" cy="31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23275" y="931325"/>
            <a:ext cx="2970900" cy="27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 b="1"/>
              <a:t>class</a:t>
            </a:r>
            <a:r>
              <a:rPr lang="en"/>
              <a:t> defines the type of an </a:t>
            </a:r>
            <a:r>
              <a:rPr lang="en" b="1"/>
              <a:t>object</a:t>
            </a:r>
            <a:r>
              <a:rPr lang="en"/>
              <a:t> in terms of 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Attributes</a:t>
            </a:r>
            <a:r>
              <a:rPr lang="en"/>
              <a:t> and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Methods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Inheritance</a:t>
            </a:r>
            <a:r>
              <a:rPr lang="en"/>
              <a:t> shows how classes can be derived from other classes.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implementation</a:t>
            </a:r>
            <a:r>
              <a:rPr lang="en"/>
              <a:t> is supposed to be hidden from the user of the class.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985225" y="3756150"/>
            <a:ext cx="253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good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reuse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collaboration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4093250" y="3756150"/>
            <a:ext cx="3757800" cy="1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bad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Dogmatic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Requires training to code correctly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things really are just procedural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32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7093800" y="2614325"/>
            <a:ext cx="173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dk1"/>
                </a:solidFill>
                <a:highlight>
                  <a:srgbClr val="F9F9F9"/>
                </a:highlight>
              </a:rPr>
              <a:t>Bjarne Stroustrup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608050" y="1312700"/>
            <a:ext cx="4456500" cy="24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derived classes / inheritance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typing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arguments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 and operator overloading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type-safe free-store memory allocation (new/delete)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type checking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single-line comments with two forward slashes (//)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593250" y="146250"/>
            <a:ext cx="443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Until C++, OOP was mostly academic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Stroustrup’s goal: Combine Simula and other OOP ideas with a practical language like C.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311700" y="941513"/>
            <a:ext cx="443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1985 (while at Bell Labs and Columbia U)</a:t>
            </a:r>
            <a:endParaRPr b="1"/>
          </a:p>
        </p:txBody>
      </p:sp>
      <p:sp>
        <p:nvSpPr>
          <p:cNvPr id="134" name="Google Shape;134;p20"/>
          <p:cNvSpPr txBox="1"/>
          <p:nvPr/>
        </p:nvSpPr>
        <p:spPr>
          <a:xfrm>
            <a:off x="311700" y="3657013"/>
            <a:ext cx="443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1989-1990 </a:t>
            </a:r>
            <a:endParaRPr b="1"/>
          </a:p>
        </p:txBody>
      </p:sp>
      <p:sp>
        <p:nvSpPr>
          <p:cNvPr id="135" name="Google Shape;135;p20"/>
          <p:cNvSpPr txBox="1"/>
          <p:nvPr/>
        </p:nvSpPr>
        <p:spPr>
          <a:xfrm>
            <a:off x="648275" y="4035000"/>
            <a:ext cx="30000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inheritance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member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member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protected members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5541800" y="3061625"/>
            <a:ext cx="30000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templates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exceptions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namespaces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boolean type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5303200" y="2798425"/>
            <a:ext cx="2542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Later</a:t>
            </a:r>
            <a:endParaRPr b="1"/>
          </a:p>
        </p:txBody>
      </p:sp>
      <p:sp>
        <p:nvSpPr>
          <p:cNvPr id="138" name="Google Shape;138;p20"/>
          <p:cNvSpPr txBox="1"/>
          <p:nvPr/>
        </p:nvSpPr>
        <p:spPr>
          <a:xfrm>
            <a:off x="5394025" y="3985325"/>
            <a:ext cx="2542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Recently</a:t>
            </a:r>
            <a:endParaRPr b="1"/>
          </a:p>
        </p:txBody>
      </p:sp>
      <p:sp>
        <p:nvSpPr>
          <p:cNvPr id="139" name="Google Shape;139;p20"/>
          <p:cNvSpPr txBox="1"/>
          <p:nvPr/>
        </p:nvSpPr>
        <p:spPr>
          <a:xfrm>
            <a:off x="5648025" y="425322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anonymous functions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530" y="181650"/>
            <a:ext cx="3042775" cy="24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2573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and C++ Uses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</a:t>
            </a:r>
            <a:endParaRPr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 smtClean="0"/>
              <a:t>Operating systems, e</a:t>
            </a:r>
            <a:r>
              <a:rPr lang="en" sz="1400" dirty="0" err="1" smtClean="0"/>
              <a:t>mbedded</a:t>
            </a:r>
            <a:r>
              <a:rPr lang="en" sz="1400" dirty="0" smtClean="0"/>
              <a:t> </a:t>
            </a:r>
            <a:r>
              <a:rPr lang="en" sz="1400" dirty="0"/>
              <a:t>systems, libraries, compilers, interpreters, intermediate languages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Cars</a:t>
            </a:r>
            <a:r>
              <a:rPr lang="en" sz="1400" dirty="0"/>
              <a:t>, planes, boats, phones, </a:t>
            </a:r>
            <a:r>
              <a:rPr lang="en-US" sz="1400" dirty="0" err="1"/>
              <a:t>L</a:t>
            </a:r>
            <a:r>
              <a:rPr lang="en" sz="1400" dirty="0" err="1" smtClean="0"/>
              <a:t>inux</a:t>
            </a:r>
            <a:r>
              <a:rPr lang="en" sz="1400" dirty="0"/>
              <a:t>, Python, MATLAB, Mathematica, MySQL, ...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C</a:t>
            </a:r>
            <a:r>
              <a:rPr lang="en" b="1" dirty="0" smtClean="0"/>
              <a:t>++</a:t>
            </a:r>
            <a:endParaRPr dirty="0" smtClean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Big software: IE, Chrome, Firefox, Safari, Microsoft Office, OpenOffice, Outlook, Facebook, YouTube, Media Player, iPod software, MySQL, MongoDB, Windows UI, </a:t>
            </a:r>
            <a:r>
              <a:rPr lang="en" sz="1400" dirty="0" err="1" smtClean="0"/>
              <a:t>MacOS</a:t>
            </a:r>
            <a:r>
              <a:rPr lang="en" sz="1400" dirty="0" smtClean="0"/>
              <a:t> UI, Microsoft Visual Compiler, …</a:t>
            </a:r>
            <a:endParaRPr sz="14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Games</a:t>
            </a:r>
            <a:r>
              <a:rPr lang="en" sz="1400" dirty="0"/>
              <a:t>: Doom III, Counter Strike, Sierra On-line: Birthright, Hellfire, Football Pro, </a:t>
            </a:r>
            <a:r>
              <a:rPr lang="en" sz="1400" dirty="0" err="1"/>
              <a:t>Bullrider</a:t>
            </a:r>
            <a:r>
              <a:rPr lang="en" sz="1400" dirty="0"/>
              <a:t> I &amp; II, Trophy Bear, King’s Quest, Antara, Hoyle Card games suite, SWAT, Blizzard: StarCraft, StarCraft: Brood War, Diablo I, Diablo II: Lord of Destruction, Warcraft III, World of Warcraft, Starfleet Command, </a:t>
            </a:r>
            <a:r>
              <a:rPr lang="en" sz="1400" dirty="0" err="1"/>
              <a:t>Invictus</a:t>
            </a:r>
            <a:r>
              <a:rPr lang="en" sz="1400" dirty="0"/>
              <a:t>, PBS's Heritage: Civilization and the Jews, Master of Orion III, CS-XII, </a:t>
            </a:r>
            <a:r>
              <a:rPr lang="en" sz="1400" dirty="0" err="1"/>
              <a:t>MapleStory</a:t>
            </a:r>
            <a:r>
              <a:rPr lang="en" sz="1400" dirty="0"/>
              <a:t> etc. Microsoft games.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633</Words>
  <Application>Microsoft Macintosh PowerPoint</Application>
  <PresentationFormat>On-screen Show (16:9)</PresentationFormat>
  <Paragraphs>87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ECE P520 Week 5</vt:lpstr>
      <vt:lpstr>Programming Language Usage</vt:lpstr>
      <vt:lpstr>Programming Language Expressivity</vt:lpstr>
      <vt:lpstr>PowerPoint Presentation</vt:lpstr>
      <vt:lpstr>PowerPoint Presentation</vt:lpstr>
      <vt:lpstr>PowerPoint Presentation</vt:lpstr>
      <vt:lpstr>Object Oriented</vt:lpstr>
      <vt:lpstr>C++</vt:lpstr>
      <vt:lpstr>C and C++ Uses</vt:lpstr>
      <vt:lpstr>Linus Torvalds on C++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P520 Week 5</dc:title>
  <cp:lastModifiedBy>Eric Klavins</cp:lastModifiedBy>
  <cp:revision>2</cp:revision>
  <dcterms:modified xsi:type="dcterms:W3CDTF">2019-01-29T15:18:13Z</dcterms:modified>
</cp:coreProperties>
</file>